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1" r:id="rId8"/>
    <p:sldId id="462" r:id="rId9"/>
    <p:sldId id="463" r:id="rId10"/>
    <p:sldId id="465" r:id="rId11"/>
    <p:sldId id="466" r:id="rId12"/>
    <p:sldId id="467" r:id="rId13"/>
    <p:sldId id="468" r:id="rId14"/>
    <p:sldId id="469" r:id="rId15"/>
    <p:sldId id="470" r:id="rId16"/>
    <p:sldId id="471" r:id="rId17"/>
    <p:sldId id="472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40"/>
        <p:guide pos="27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music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108;&#35838;&#26102;\U3_Lesson%2014%20Jenny's%20School%20Life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108;&#35838;&#26102;\U3_Lesson%2014%20Jenny's%20School%20Life.mp3" TargetMode="Externa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14  </a:t>
            </a:r>
            <a:r>
              <a:rPr lang="zh-CN" altLang="en-US" sz="36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Jenny</a:t>
            </a:r>
            <a:r>
              <a:rPr lang="en-US" altLang="zh-CN" sz="36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36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</a:t>
            </a:r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School Life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3　School Life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455" y="1851025"/>
            <a:ext cx="3858178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8085" y="820102"/>
            <a:ext cx="5080000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play the guitar!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play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 guitar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意为“弹吉他”。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play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在表示“弹奏”时为及物动词,在表示乐器的名词前要加定冠词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;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play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在表示“踢、打(球)”时也是及物动词,表示球类的名词前不加任何冠词。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Would you like to play the piano at the party?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你想要在晚会上弹钢琴吗?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After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school, we often play basketball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放学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后,我们经常打篮球。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48045" y="406209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675" y="877887"/>
            <a:ext cx="50800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6.But sometimes we play on our own.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on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one’s 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意为“独立地”,在句中作状语。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 do it on his own.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他能独立做这件事。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23255" y="26111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3"/>
          <p:cNvSpPr txBox="1"/>
          <p:nvPr/>
        </p:nvSpPr>
        <p:spPr>
          <a:xfrm>
            <a:off x="860743" y="129223"/>
            <a:ext cx="7127875" cy="10064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Read the descriptions and write the words. The first letter is given.</a:t>
            </a:r>
            <a:endParaRPr lang="en-US" altLang="zh-CN" sz="30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350520" y="1234123"/>
            <a:ext cx="8534400" cy="4789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It comes from tress.  People use it to build things. w________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To press words or pictures on to paper or other things with ink.   p 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 school subject. Students make and build things in this class.   s____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err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Something soft and colourful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 People use it to make clothing.   s_____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An event for many different people to show their projects.   f_______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An instrument. People use it to play music. g_______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9" name="矩形 16388"/>
          <p:cNvSpPr/>
          <p:nvPr/>
        </p:nvSpPr>
        <p:spPr>
          <a:xfrm>
            <a:off x="1142683" y="1665923"/>
            <a:ext cx="776287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3000" b="1" dirty="0" err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ood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0" name="矩形 16389"/>
          <p:cNvSpPr/>
          <p:nvPr/>
        </p:nvSpPr>
        <p:spPr>
          <a:xfrm>
            <a:off x="2577783" y="3323273"/>
            <a:ext cx="796925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hop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1" name="矩形 16390"/>
          <p:cNvSpPr/>
          <p:nvPr/>
        </p:nvSpPr>
        <p:spPr>
          <a:xfrm>
            <a:off x="3590608" y="2485073"/>
            <a:ext cx="798512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3000" b="1" dirty="0" err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rint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2" name="矩形 16391"/>
          <p:cNvSpPr/>
          <p:nvPr/>
        </p:nvSpPr>
        <p:spPr>
          <a:xfrm>
            <a:off x="2477770" y="4186873"/>
            <a:ext cx="608013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ilk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3" name="矩形 16392"/>
          <p:cNvSpPr/>
          <p:nvPr/>
        </p:nvSpPr>
        <p:spPr>
          <a:xfrm>
            <a:off x="2507933" y="5050473"/>
            <a:ext cx="650875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air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4" name="矩形 16393"/>
          <p:cNvSpPr/>
          <p:nvPr/>
        </p:nvSpPr>
        <p:spPr>
          <a:xfrm>
            <a:off x="7497445" y="5483860"/>
            <a:ext cx="989013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 dirty="0" err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uitar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  <p:bldP spid="16392" grpId="0"/>
      <p:bldP spid="16393" grpId="0"/>
      <p:bldP spid="163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23"/>
          <p:cNvSpPr txBox="1"/>
          <p:nvPr/>
        </p:nvSpPr>
        <p:spPr>
          <a:xfrm>
            <a:off x="684213" y="620713"/>
            <a:ext cx="7991475" cy="10064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 dirty="0" err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Work in pairs. What’s your favourite</a:t>
            </a:r>
            <a:r>
              <a:rPr lang="en-US" altLang="zh-CN" sz="30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subject? What do you do in that class? Talk about it.</a:t>
            </a:r>
            <a:endParaRPr lang="en-US" altLang="zh-CN" sz="30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2" name="Rectangle 4"/>
          <p:cNvSpPr/>
          <p:nvPr/>
        </p:nvSpPr>
        <p:spPr>
          <a:xfrm>
            <a:off x="684213" y="1867535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2" charset="0"/>
              </a:rPr>
              <a:t>Example:</a:t>
            </a:r>
            <a:endParaRPr lang="en-US" altLang="zh-CN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17413" name="Rectangle 4"/>
          <p:cNvSpPr/>
          <p:nvPr/>
        </p:nvSpPr>
        <p:spPr>
          <a:xfrm>
            <a:off x="576580" y="2646998"/>
            <a:ext cx="7991475" cy="19446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A: </a:t>
            </a:r>
            <a:r>
              <a:rPr lang="en-US" altLang="zh-CN" sz="2800" b="1" i="1" dirty="0" smtClean="0">
                <a:solidFill>
                  <a:srgbClr val="0000CC"/>
                </a:solidFill>
                <a:latin typeface="Times New Roman" panose="02020603050405020304" pitchFamily="2" charset="0"/>
              </a:rPr>
              <a:t>What’s  </a:t>
            </a: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your </a:t>
            </a:r>
            <a:r>
              <a:rPr lang="en-US" altLang="zh-CN" sz="2800" b="1" i="1" dirty="0" err="1">
                <a:solidFill>
                  <a:srgbClr val="0000CC"/>
                </a:solidFill>
                <a:latin typeface="Times New Roman" panose="02020603050405020304" pitchFamily="2" charset="0"/>
              </a:rPr>
              <a:t>favourite</a:t>
            </a: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 subject?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B: English.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A: What do you do in that class?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B: We often play games in that class.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1" cstate="print"/>
          <a:srcRect l="10042" t="11977" r="6910" b="5310"/>
          <a:stretch>
            <a:fillRect/>
          </a:stretch>
        </p:blipFill>
        <p:spPr>
          <a:xfrm>
            <a:off x="6194425" y="4231005"/>
            <a:ext cx="2373630" cy="181991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  <p:bldP spid="174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419100"/>
            <a:ext cx="7492365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supper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activities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keep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healthy.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4905" y="1508760"/>
            <a:ext cx="5587245" cy="9448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groups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shop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class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social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studies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endParaRPr lang="en-US" altLang="zh-CN" sz="2800" b="1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one’s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own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64100" y="2545715"/>
            <a:ext cx="20789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your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own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183255" y="2971800"/>
            <a:ext cx="19602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811655" y="3829050"/>
            <a:ext cx="16948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class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84850" y="4646930"/>
            <a:ext cx="16084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groups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811655" y="5055870"/>
            <a:ext cx="21691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social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studies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1420" y="506730"/>
            <a:ext cx="670115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recite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14.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15.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42720" y="369062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2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  <p:pic>
        <p:nvPicPr>
          <p:cNvPr id="3" name="图片 2" descr="yyyyu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58410" y="4229100"/>
            <a:ext cx="3390265" cy="210185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27075" y="1937385"/>
            <a:ext cx="650430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(1)What do you think of your school life?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pPr marL="0" indent="228600"/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   (2)What school life do you like better?</a:t>
            </a:r>
            <a:endParaRPr kumimoji="1"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1258888" y="1196975"/>
            <a:ext cx="6626225" cy="48958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middle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adj.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中等的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grade 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年级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wood 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木头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print  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印刷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guitar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n.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吉他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fair    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展览会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worm             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n.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蠕虫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silk worm                         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蚕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10000"/>
              </a:lnSpc>
              <a:buNone/>
            </a:pP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453005" y="30670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72870" y="566420"/>
            <a:ext cx="647763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subject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guitar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7815" y="1844890"/>
            <a:ext cx="254000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Grade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7.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45615" y="2664460"/>
            <a:ext cx="254000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Shop.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72870" y="3723640"/>
            <a:ext cx="23075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73750" y="3818890"/>
            <a:ext cx="2687320" cy="1864995"/>
          </a:xfrm>
          <a:prstGeom prst="ellipse">
            <a:avLst/>
          </a:prstGeom>
        </p:spPr>
      </p:pic>
      <p:pic>
        <p:nvPicPr>
          <p:cNvPr id="7" name="U3_Lesson 14 Jenny's School Life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308190" y="836820"/>
            <a:ext cx="728440" cy="72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2739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65810" y="231140"/>
            <a:ext cx="827024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classmates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social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music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class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0445" y="1089025"/>
            <a:ext cx="728789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400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students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school.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07110" y="2289175"/>
            <a:ext cx="730123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projects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social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studies.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20445" y="3169920"/>
            <a:ext cx="35210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draws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paints.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65810" y="4567555"/>
            <a:ext cx="60725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No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usually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play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songs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class.</a:t>
            </a:r>
            <a:endParaRPr lang="zh-CN" altLang="en-US"/>
          </a:p>
        </p:txBody>
      </p:sp>
      <p:pic>
        <p:nvPicPr>
          <p:cNvPr id="7" name="图片 6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1570" y="4187190"/>
            <a:ext cx="1554480" cy="1596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1845" y="202565"/>
            <a:ext cx="8192135" cy="6986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Read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students.Danny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7.Jenny’s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homeroom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Mr.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subject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bird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house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   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Last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cups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social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.Sometimes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term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They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paint.In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second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term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guitar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!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year.Jenny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part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worms.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03040" y="598170"/>
            <a:ext cx="7162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400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785235" y="1033780"/>
            <a:ext cx="11512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Grade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198495" y="1442085"/>
            <a:ext cx="10325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Jones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450465" y="1864360"/>
            <a:ext cx="8940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shop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835810" y="2276920"/>
            <a:ext cx="9925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wood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691800" y="2708950"/>
            <a:ext cx="7956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clay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259770" y="3140980"/>
            <a:ext cx="14001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projects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516135" y="3140980"/>
            <a:ext cx="12230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groups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4788015" y="3573010"/>
            <a:ext cx="6369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art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115760" y="4005040"/>
            <a:ext cx="9728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draw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763805" y="4437070"/>
            <a:ext cx="10718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music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115760" y="4797095"/>
            <a:ext cx="12700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usually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971750" y="5301130"/>
            <a:ext cx="12503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science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1043755" y="6093185"/>
            <a:ext cx="9455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340" y="477520"/>
            <a:ext cx="5963285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1.My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school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is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Greenwood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Middle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School.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 middle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意为“中间”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middle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意为“在中间”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middle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u="none" baseline="-25000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中间”。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 Jim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sits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middle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classroom.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吉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姆坐在教室中间。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2.There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are 400 students in my school.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There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be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句型表示某地有某人或某物。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  There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 a bird in the tree.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树上有一只鸟。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21145" y="40354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7455" y="1260157"/>
            <a:ext cx="5080000" cy="230832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3.Once, we made a bird house from wood.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make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…from…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意为“用……做……”。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 Ming, can you make a box from wood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?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李明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,你能用木材做一个盒子吗?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93460" y="36791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0785" y="1007428"/>
            <a:ext cx="5080000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4.Sometimes we work in groups.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in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groups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意为“小组合作”。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students are doing the work in groups.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学生们正在以小组形式做这个工作。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group of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意为“一群”。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see a group of boys playing football on the playground.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我看见一群男孩正在操场上踢足球。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48045" y="406209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3911</Words>
  <Application>WPS 演示</Application>
  <PresentationFormat>全屏显示(4:3)</PresentationFormat>
  <Paragraphs>185</Paragraphs>
  <Slides>15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88</cp:revision>
  <dcterms:created xsi:type="dcterms:W3CDTF">2015-11-21T07:20:00Z</dcterms:created>
  <dcterms:modified xsi:type="dcterms:W3CDTF">2018-12-29T09:19:54Z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